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718" autoAdjust="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1%D1%83%D1%80%D0%B5%D1%82:%D0%91%D1%80%D0%BE%D0%BD%D1%85%D0%B8%D0%BE%D0%BB%D0%B012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A1%D1%83%D1%80%D0%B5%D1%82:%D0%91%D1%80%D0%BE%D0%BD%D1%85%D1%8B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siness-blue-and-white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6826" y="2500306"/>
            <a:ext cx="53687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Лекция </a:t>
            </a:r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10-</a:t>
            </a:r>
            <a:r>
              <a:rPr lang="ru-RU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11</a:t>
            </a:r>
            <a:endParaRPr lang="ru-RU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Aharoni" pitchFamily="2" charset="-79"/>
            </a:endParaRPr>
          </a:p>
          <a:p>
            <a:pPr algn="ctr"/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Тыныс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 </a:t>
            </a:r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алу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Aharoni" pitchFamily="2" charset="-79"/>
              </a:rPr>
              <a:t> 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siness-blue-and-white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1428736"/>
            <a:ext cx="5929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Гигиеналық талаптары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ауасы</a:t>
            </a:r>
            <a:r>
              <a:rPr lang="ru-RU" sz="2400" dirty="0" smtClean="0"/>
              <a:t> таза </a:t>
            </a:r>
            <a:r>
              <a:rPr lang="ru-RU" sz="2400" dirty="0" err="1" smtClean="0"/>
              <a:t>бөлмеде ұйықтау</a:t>
            </a:r>
            <a:r>
              <a:rPr lang="ru-RU" sz="2400" dirty="0" smtClean="0"/>
              <a:t>, </a:t>
            </a:r>
            <a:r>
              <a:rPr lang="ru-RU" sz="2400" dirty="0" err="1" smtClean="0"/>
              <a:t>бөлмелерді желдету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таза</a:t>
            </a:r>
            <a:r>
              <a:rPr lang="ru-RU" sz="2400" dirty="0" smtClean="0"/>
              <a:t> </a:t>
            </a:r>
            <a:r>
              <a:rPr lang="ru-RU" sz="2400" dirty="0" err="1" smtClean="0"/>
              <a:t>ауада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серуендеу</a:t>
            </a:r>
            <a:r>
              <a:rPr lang="ru-RU" sz="2400" dirty="0" smtClean="0"/>
              <a:t> т.б. </a:t>
            </a:r>
            <a:r>
              <a:rPr lang="ru-RU" sz="2400" dirty="0" err="1" smtClean="0"/>
              <a:t>Киім</a:t>
            </a:r>
            <a:r>
              <a:rPr lang="ru-RU" sz="2400" dirty="0" smtClean="0"/>
              <a:t> кию де </a:t>
            </a:r>
            <a:r>
              <a:rPr lang="ru-RU" sz="2400" dirty="0" err="1" smtClean="0"/>
              <a:t>дұрыс дем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дем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шығаруға әсер етеді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сондықтан киім</a:t>
            </a:r>
            <a:r>
              <a:rPr lang="ru-RU" sz="2400" dirty="0" smtClean="0"/>
              <a:t> </a:t>
            </a:r>
            <a:r>
              <a:rPr lang="ru-RU" sz="2400" dirty="0" err="1" smtClean="0"/>
              <a:t>жеңіл</a:t>
            </a:r>
            <a:r>
              <a:rPr lang="ru-RU" sz="2400" dirty="0" smtClean="0"/>
              <a:t>, </a:t>
            </a:r>
            <a:r>
              <a:rPr lang="ru-RU" sz="2400" dirty="0" err="1" smtClean="0"/>
              <a:t>денені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қыспайтын</a:t>
            </a:r>
            <a:r>
              <a:rPr lang="ru-RU" sz="2400" dirty="0" smtClean="0"/>
              <a:t>, </a:t>
            </a:r>
            <a:r>
              <a:rPr lang="ru-RU" sz="2400" dirty="0" err="1" smtClean="0"/>
              <a:t>қимыл-қозғалысқа кедергі</a:t>
            </a:r>
            <a:r>
              <a:rPr lang="ru-RU" sz="2400" dirty="0" smtClean="0"/>
              <a:t> </a:t>
            </a:r>
            <a:r>
              <a:rPr lang="ru-RU" sz="2400" dirty="0" err="1" smtClean="0"/>
              <a:t>келтірмеуі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қажет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43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643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Тыныс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алу</a:t>
            </a:r>
            <a:r>
              <a:rPr lang="ru-RU" sz="2800" b="1" dirty="0" smtClean="0">
                <a:solidFill>
                  <a:srgbClr val="C00000"/>
                </a:solidFill>
              </a:rPr>
              <a:t> ж</a:t>
            </a:r>
            <a:r>
              <a:rPr lang="kk-KZ" sz="2800" b="1" dirty="0" smtClean="0">
                <a:solidFill>
                  <a:srgbClr val="C00000"/>
                </a:solidFill>
              </a:rPr>
              <a:t>үйесінің жас ерекшеліктері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214422"/>
            <a:ext cx="6858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err="1" smtClean="0"/>
              <a:t>Көмейдің жалғасы </a:t>
            </a:r>
            <a:r>
              <a:rPr lang="ru-RU" sz="2400" b="1" i="1" dirty="0" err="1" smtClean="0"/>
              <a:t>кеңірдектің</a:t>
            </a:r>
            <a:r>
              <a:rPr lang="ru-RU" sz="2400" i="1" dirty="0" err="1" smtClean="0"/>
              <a:t> ұзындығы балаларда</a:t>
            </a:r>
            <a:r>
              <a:rPr lang="ru-RU" sz="2400" i="1" dirty="0" smtClean="0"/>
              <a:t> - 4см, 10 </a:t>
            </a:r>
            <a:r>
              <a:rPr lang="ru-RU" sz="2400" i="1" dirty="0" err="1" smtClean="0"/>
              <a:t>жаста</a:t>
            </a:r>
            <a:r>
              <a:rPr lang="ru-RU" sz="2400" i="1" dirty="0" smtClean="0"/>
              <a:t> – 7 см, </a:t>
            </a:r>
            <a:r>
              <a:rPr lang="ru-RU" sz="2400" i="1" dirty="0" err="1" smtClean="0"/>
              <a:t>ересек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адамдарда</a:t>
            </a:r>
            <a:r>
              <a:rPr lang="ru-RU" sz="2400" i="1" dirty="0" smtClean="0"/>
              <a:t> - 10-12 см</a:t>
            </a:r>
          </a:p>
          <a:p>
            <a:pPr>
              <a:buFont typeface="Wingdings" pitchFamily="2" charset="2"/>
              <a:buChar char="Ø"/>
            </a:pPr>
            <a:endParaRPr lang="kk-KZ" sz="2400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i="1" dirty="0" err="1" smtClean="0"/>
              <a:t>Тыныс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жиілігі</a:t>
            </a:r>
            <a:r>
              <a:rPr lang="ru-RU" sz="2400" i="1" dirty="0" smtClean="0"/>
              <a:t> 1 </a:t>
            </a:r>
            <a:r>
              <a:rPr lang="ru-RU" sz="2400" i="1" dirty="0" err="1" smtClean="0"/>
              <a:t>минутта</a:t>
            </a:r>
            <a:r>
              <a:rPr lang="ru-RU" sz="2400" i="1" dirty="0" smtClean="0"/>
              <a:t>: 1 ж – 44, 5 ж – 26, 15-20 ж – 20, 20-25 ж – 18, 25-30 ж – 16 </a:t>
            </a:r>
            <a:r>
              <a:rPr lang="ru-RU" sz="2400" i="1" dirty="0" err="1" smtClean="0"/>
              <a:t>рет</a:t>
            </a:r>
            <a:r>
              <a:rPr lang="ru-RU" sz="2400" i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kk-KZ" sz="2400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i="1" dirty="0" err="1" smtClean="0"/>
              <a:t>Жаңа туған нәрестенің кеуде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қуысы </a:t>
            </a:r>
            <a:r>
              <a:rPr lang="ru-RU" sz="2400" i="1" dirty="0" smtClean="0"/>
              <a:t>конус </a:t>
            </a:r>
            <a:r>
              <a:rPr lang="ru-RU" sz="2400" i="1" dirty="0" err="1" smtClean="0"/>
              <a:t>тәрізді болады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Сондықтан </a:t>
            </a:r>
            <a:r>
              <a:rPr lang="ru-RU" sz="2400" i="1" dirty="0" smtClean="0"/>
              <a:t>бала </a:t>
            </a:r>
            <a:r>
              <a:rPr lang="ru-RU" sz="2400" i="1" dirty="0" err="1" smtClean="0"/>
              <a:t>терең дем</a:t>
            </a:r>
            <a:r>
              <a:rPr lang="ru-RU" sz="2400" i="1" dirty="0" smtClean="0"/>
              <a:t> ала </a:t>
            </a:r>
            <a:r>
              <a:rPr lang="ru-RU" sz="2400" i="1" dirty="0" err="1" smtClean="0"/>
              <a:t>алмайды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Қабырға сүйектері қиғашталғаннан кейін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терең 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алатын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мүмкіндік туады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43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1071546"/>
            <a:ext cx="7358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</a:rPr>
              <a:t>Өкпенің тіршілік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сыйымдылығы </a:t>
            </a:r>
            <a:r>
              <a:rPr lang="ru-RU" sz="2400" b="1" i="1" dirty="0" smtClean="0">
                <a:solidFill>
                  <a:srgbClr val="C00000"/>
                </a:solidFill>
              </a:rPr>
              <a:t>(ӨТС)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     </a:t>
            </a:r>
            <a:r>
              <a:rPr lang="ru-RU" sz="2400" i="1" dirty="0" err="1" smtClean="0"/>
              <a:t>Өкпенің тіршілік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сыйымдылығы дегеніміз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қосымшы және қордағы ауалардың қосындысы.</a:t>
            </a:r>
            <a:r>
              <a:rPr lang="ru-RU" sz="2400" i="1" dirty="0" smtClean="0"/>
              <a:t> Адам </a:t>
            </a:r>
            <a:r>
              <a:rPr lang="ru-RU" sz="2400" i="1" dirty="0" err="1" smtClean="0"/>
              <a:t>қалыпты жағдайда 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алғанда өкпеге </a:t>
            </a:r>
            <a:r>
              <a:rPr lang="ru-RU" sz="2400" i="1" dirty="0" smtClean="0"/>
              <a:t>300-500 мл </a:t>
            </a:r>
            <a:r>
              <a:rPr lang="ru-RU" sz="2400" i="1" dirty="0" err="1" smtClean="0"/>
              <a:t>ауа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кіреді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Мұны 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алу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ауасы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дейді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Қалыпты жағдайда жай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ғана 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алған соң, демді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шығармай күшеніп тұрып, тағы </a:t>
            </a:r>
            <a:r>
              <a:rPr lang="ru-RU" sz="2400" i="1" dirty="0" smtClean="0"/>
              <a:t>да 1,5-2 л </a:t>
            </a:r>
            <a:r>
              <a:rPr lang="ru-RU" sz="2400" i="1" dirty="0" err="1" smtClean="0"/>
              <a:t>ауаны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сіміруге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болады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Мұны қосымша ауа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дейді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Қалыпты 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шығарудан кейін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алмай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тұрып тағы </a:t>
            </a:r>
            <a:r>
              <a:rPr lang="ru-RU" sz="2400" i="1" dirty="0" smtClean="0"/>
              <a:t>да </a:t>
            </a:r>
            <a:r>
              <a:rPr lang="ru-RU" sz="2400" i="1" dirty="0" err="1" smtClean="0"/>
              <a:t>күшеніп дем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шығарып </a:t>
            </a:r>
            <a:r>
              <a:rPr lang="ru-RU" sz="2400" i="1" dirty="0" smtClean="0"/>
              <a:t>1-1,5 л </a:t>
            </a:r>
            <a:r>
              <a:rPr lang="ru-RU" sz="2400" i="1" dirty="0" err="1" smtClean="0"/>
              <a:t>ауаны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шығаруға болады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Мұны қордағы ауа</a:t>
            </a:r>
            <a:r>
              <a:rPr lang="ru-RU" sz="2400" i="1" dirty="0" smtClean="0"/>
              <a:t> </a:t>
            </a:r>
            <a:r>
              <a:rPr lang="ru-RU" sz="2400" i="1" dirty="0" err="1" smtClean="0"/>
              <a:t>дейді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2857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Тыныс алу аурулары</a:t>
            </a:r>
            <a:endParaRPr lang="kk-KZ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92867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мүшелерінің ауруларына</a:t>
            </a:r>
            <a:r>
              <a:rPr lang="ru-RU" sz="2400" dirty="0" smtClean="0"/>
              <a:t> </a:t>
            </a:r>
            <a:r>
              <a:rPr lang="ru-RU" sz="2400" dirty="0" err="1" smtClean="0"/>
              <a:t>тұмаудан </a:t>
            </a:r>
            <a:r>
              <a:rPr lang="ru-RU" sz="2400" dirty="0" smtClean="0"/>
              <a:t>баска — </a:t>
            </a:r>
            <a:r>
              <a:rPr lang="ru-RU" sz="2400" dirty="0" err="1" smtClean="0"/>
              <a:t>ауатамыр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өкпенін қабынуы</a:t>
            </a:r>
            <a:r>
              <a:rPr lang="ru-RU" sz="2400" dirty="0" smtClean="0"/>
              <a:t>,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демікпесі</a:t>
            </a:r>
            <a:r>
              <a:rPr lang="ru-RU" sz="2400" dirty="0" smtClean="0"/>
              <a:t>, туберкулез </a:t>
            </a:r>
            <a:r>
              <a:rPr lang="ru-RU" sz="2400" dirty="0" err="1" smtClean="0"/>
              <a:t>және </a:t>
            </a:r>
            <a:r>
              <a:rPr lang="ru-RU" sz="2400" dirty="0" smtClean="0"/>
              <a:t>т.б. </a:t>
            </a:r>
            <a:r>
              <a:rPr lang="ru-RU" sz="2400" dirty="0" err="1" smtClean="0"/>
              <a:t>жатады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 descr="800px-Thoracic_anato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14553"/>
            <a:ext cx="5542290" cy="429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0004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Тыныс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демікпесі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14422"/>
            <a:ext cx="7572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Ауырған адамның 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алуы</a:t>
            </a:r>
            <a:r>
              <a:rPr lang="ru-RU" sz="2400" dirty="0" smtClean="0"/>
              <a:t> </a:t>
            </a:r>
            <a:r>
              <a:rPr lang="ru-RU" sz="2400" dirty="0" err="1" smtClean="0"/>
              <a:t>қиындайды.</a:t>
            </a:r>
            <a:r>
              <a:rPr lang="ru-RU" sz="2400" dirty="0" smtClean="0"/>
              <a:t> </a:t>
            </a:r>
            <a:r>
              <a:rPr lang="ru-RU" sz="2400" dirty="0" err="1" smtClean="0"/>
              <a:t>Бұл </a:t>
            </a:r>
            <a:r>
              <a:rPr lang="ru-RU" sz="2400" dirty="0" smtClean="0"/>
              <a:t>— </a:t>
            </a:r>
            <a:r>
              <a:rPr lang="ru-RU" sz="2400" dirty="0" err="1" smtClean="0"/>
              <a:t>булықтыратын ұстамалы </a:t>
            </a:r>
            <a:r>
              <a:rPr lang="ru-RU" sz="2400" dirty="0" smtClean="0"/>
              <a:t>ауру. </a:t>
            </a:r>
            <a:r>
              <a:rPr lang="ru-RU" sz="2400" dirty="0" err="1" smtClean="0"/>
              <a:t>Аурудың 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болуына</a:t>
            </a:r>
            <a:r>
              <a:rPr lang="ru-RU" sz="2400" dirty="0" smtClean="0"/>
              <a:t> </a:t>
            </a:r>
            <a:r>
              <a:rPr lang="ru-RU" sz="2400" dirty="0" err="1" smtClean="0"/>
              <a:t>шаң-тозаң, малдың жүні, шөп, гүл және </a:t>
            </a:r>
            <a:r>
              <a:rPr lang="ru-RU" sz="2400" dirty="0" smtClean="0"/>
              <a:t>т.б. </a:t>
            </a:r>
            <a:r>
              <a:rPr lang="ru-RU" sz="2400" dirty="0" err="1" smtClean="0"/>
              <a:t>иісі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көңіл-күйдің езгеруі</a:t>
            </a:r>
            <a:r>
              <a:rPr lang="ru-RU" sz="2400" dirty="0" smtClean="0"/>
              <a:t> де </a:t>
            </a:r>
            <a:r>
              <a:rPr lang="ru-RU" sz="2400" dirty="0" err="1" smtClean="0"/>
              <a:t>әсер етеді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Негізінен</a:t>
            </a:r>
            <a:r>
              <a:rPr lang="ru-RU" sz="2400" dirty="0" smtClean="0"/>
              <a:t>,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демікпесі</a:t>
            </a:r>
            <a:r>
              <a:rPr lang="ru-RU" sz="2400" dirty="0" smtClean="0"/>
              <a:t> </a:t>
            </a:r>
            <a:r>
              <a:rPr lang="ru-RU" sz="2400" dirty="0" err="1" smtClean="0"/>
              <a:t>тұқым қуалайды.</a:t>
            </a:r>
            <a:r>
              <a:rPr lang="ru-RU" sz="2400" dirty="0" smtClean="0"/>
              <a:t> </a:t>
            </a:r>
            <a:r>
              <a:rPr lang="ru-RU" sz="2400" dirty="0" err="1" smtClean="0"/>
              <a:t>Бұл ауруға шалдыққан балалар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ашуланшақ келеді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денесіне</a:t>
            </a:r>
            <a:r>
              <a:rPr lang="ru-RU" sz="2400" dirty="0" smtClean="0"/>
              <a:t> </a:t>
            </a:r>
            <a:r>
              <a:rPr lang="ru-RU" sz="2400" dirty="0" err="1" smtClean="0"/>
              <a:t>есекжем</a:t>
            </a:r>
            <a:r>
              <a:rPr lang="ru-RU" sz="2400" dirty="0" smtClean="0"/>
              <a:t>, </a:t>
            </a:r>
            <a:r>
              <a:rPr lang="ru-RU" sz="2400" dirty="0" err="1" smtClean="0"/>
              <a:t>теміреткі</a:t>
            </a:r>
            <a:r>
              <a:rPr lang="ru-RU" sz="2400" dirty="0" smtClean="0"/>
              <a:t>, </a:t>
            </a:r>
            <a:r>
              <a:rPr lang="ru-RU" sz="2400" dirty="0" err="1" smtClean="0"/>
              <a:t>бертпе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шығады.</a:t>
            </a:r>
            <a:r>
              <a:rPr lang="ru-RU" sz="2400" dirty="0" smtClean="0"/>
              <a:t> Ауру </a:t>
            </a:r>
            <a:r>
              <a:rPr lang="ru-RU" sz="2400" dirty="0" err="1" smtClean="0"/>
              <a:t>ұстағанда </a:t>
            </a:r>
            <a:r>
              <a:rPr lang="ru-RU" sz="2400" dirty="0" smtClean="0"/>
              <a:t>— </a:t>
            </a:r>
            <a:r>
              <a:rPr lang="ru-RU" sz="2400" dirty="0" err="1" smtClean="0"/>
              <a:t>өкпенін шырышты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қабықшасы ісініп</a:t>
            </a:r>
            <a:r>
              <a:rPr lang="ru-RU" sz="2400" dirty="0" smtClean="0"/>
              <a:t>, </a:t>
            </a:r>
            <a:r>
              <a:rPr lang="ru-RU" sz="2400" dirty="0" err="1" smtClean="0"/>
              <a:t>ауатамырлардың түтікшелерін бітейді</a:t>
            </a:r>
            <a:r>
              <a:rPr lang="ru-RU" sz="2400" dirty="0" smtClean="0"/>
              <a:t>, </a:t>
            </a:r>
            <a:r>
              <a:rPr lang="ru-RU" sz="2400" dirty="0" err="1" smtClean="0"/>
              <a:t>тамырлары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білеуленеді</a:t>
            </a:r>
            <a:r>
              <a:rPr lang="ru-RU" sz="2400" dirty="0" smtClean="0"/>
              <a:t>.. </a:t>
            </a:r>
            <a:r>
              <a:rPr lang="ru-RU" sz="2400" dirty="0" err="1" smtClean="0"/>
              <a:t>Демікпеден</a:t>
            </a:r>
            <a:r>
              <a:rPr lang="ru-RU" sz="2400" dirty="0" smtClean="0"/>
              <a:t> </a:t>
            </a:r>
            <a:r>
              <a:rPr lang="ru-RU" sz="2400" dirty="0" err="1" smtClean="0"/>
              <a:t>сақтану үшін организмді</a:t>
            </a:r>
            <a:r>
              <a:rPr lang="ru-RU" sz="2400" dirty="0" smtClean="0"/>
              <a:t> </a:t>
            </a:r>
            <a:r>
              <a:rPr lang="ru-RU" sz="2400" dirty="0" err="1" smtClean="0"/>
              <a:t>шынықтырып, ты¬ныс</a:t>
            </a:r>
            <a:r>
              <a:rPr lang="ru-RU" sz="2400" dirty="0" smtClean="0"/>
              <a:t> </a:t>
            </a:r>
            <a:r>
              <a:rPr lang="ru-RU" sz="2400" dirty="0" err="1" smtClean="0"/>
              <a:t>тынысы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тарылады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наукас</a:t>
            </a:r>
            <a:r>
              <a:rPr lang="ru-RU" sz="2400" dirty="0" smtClean="0"/>
              <a:t> </a:t>
            </a:r>
            <a:r>
              <a:rPr lang="ru-RU" sz="2400" dirty="0" err="1" smtClean="0"/>
              <a:t>булығып, сырылдап</a:t>
            </a:r>
            <a:r>
              <a:rPr lang="ru-RU" sz="2400" dirty="0" smtClean="0"/>
              <a:t> </a:t>
            </a:r>
            <a:r>
              <a:rPr lang="ru-RU" sz="2400" dirty="0" err="1" smtClean="0"/>
              <a:t>дем</a:t>
            </a:r>
            <a:r>
              <a:rPr lang="ru-RU" sz="2400" dirty="0" smtClean="0"/>
              <a:t> </a:t>
            </a:r>
            <a:r>
              <a:rPr lang="ru-RU" sz="2400" dirty="0" err="1" smtClean="0"/>
              <a:t>алады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беті</a:t>
            </a:r>
            <a:r>
              <a:rPr lang="ru-RU" sz="2400" dirty="0" smtClean="0"/>
              <a:t> </a:t>
            </a:r>
            <a:r>
              <a:rPr lang="ru-RU" sz="2400" dirty="0" err="1" smtClean="0"/>
              <a:t>көгеріп, күре 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жаттығуларымен шұғылданып, еңбек </a:t>
            </a:r>
            <a:r>
              <a:rPr lang="ru-RU" sz="2400" dirty="0" smtClean="0"/>
              <a:t>пен </a:t>
            </a:r>
            <a:r>
              <a:rPr lang="ru-RU" sz="2400" dirty="0" err="1" smtClean="0"/>
              <a:t>демалысты</a:t>
            </a:r>
            <a:r>
              <a:rPr lang="ru-RU" sz="2400" dirty="0" smtClean="0"/>
              <a:t> </a:t>
            </a:r>
            <a:r>
              <a:rPr lang="ru-RU" sz="2400" dirty="0" err="1" smtClean="0"/>
              <a:t>дұрыс ұйымдастыру құжет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-precenta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Туберкулез </a:t>
            </a:r>
            <a:r>
              <a:rPr lang="ru-RU" sz="3200" b="1" dirty="0" err="1" smtClean="0">
                <a:solidFill>
                  <a:srgbClr val="C00000"/>
                </a:solidFill>
              </a:rPr>
              <a:t>ауруы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571612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Туберкулез </a:t>
            </a:r>
            <a:r>
              <a:rPr lang="ru-RU" sz="2400" dirty="0" err="1" smtClean="0"/>
              <a:t>ауруын</a:t>
            </a:r>
            <a:r>
              <a:rPr lang="ru-RU" sz="2400" dirty="0" smtClean="0"/>
              <a:t> </a:t>
            </a:r>
            <a:r>
              <a:rPr lang="ru-RU" sz="2400" dirty="0" err="1" smtClean="0"/>
              <a:t>туғызатын кох</a:t>
            </a:r>
            <a:r>
              <a:rPr lang="ru-RU" sz="2400" dirty="0" smtClean="0"/>
              <a:t> </a:t>
            </a:r>
            <a:r>
              <a:rPr lang="ru-RU" sz="2400" dirty="0" err="1" smtClean="0"/>
              <a:t>таяқшасы бактериясы</a:t>
            </a:r>
            <a:r>
              <a:rPr lang="ru-RU" sz="2400" dirty="0" smtClean="0"/>
              <a:t>.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түшкіргенде, сөйлегенде </a:t>
            </a:r>
            <a:r>
              <a:rPr lang="ru-RU" sz="2400" dirty="0" smtClean="0"/>
              <a:t>1—2 </a:t>
            </a:r>
            <a:r>
              <a:rPr lang="ru-RU" sz="2400" dirty="0" err="1" smtClean="0"/>
              <a:t>метрге</a:t>
            </a:r>
            <a:r>
              <a:rPr lang="ru-RU" sz="2400" dirty="0" smtClean="0"/>
              <a:t> </a:t>
            </a:r>
            <a:r>
              <a:rPr lang="ru-RU" sz="2400" dirty="0" err="1" smtClean="0"/>
              <a:t>дейін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сілекейімен</a:t>
            </a:r>
            <a:r>
              <a:rPr lang="ru-RU" sz="2400" dirty="0" smtClean="0"/>
              <a:t> </a:t>
            </a:r>
            <a:r>
              <a:rPr lang="ru-RU" sz="2400" dirty="0" err="1" smtClean="0"/>
              <a:t>шашырап</a:t>
            </a:r>
            <a:r>
              <a:rPr lang="ru-RU" sz="2400" dirty="0" smtClean="0"/>
              <a:t>, микробы </a:t>
            </a:r>
            <a:r>
              <a:rPr lang="ru-RU" sz="2400" dirty="0" err="1" smtClean="0"/>
              <a:t>ауаны</a:t>
            </a:r>
            <a:r>
              <a:rPr lang="ru-RU" sz="2400" dirty="0" smtClean="0"/>
              <a:t> </a:t>
            </a:r>
            <a:r>
              <a:rPr lang="ru-RU" sz="2400" dirty="0" err="1" smtClean="0"/>
              <a:t>ластайды</a:t>
            </a:r>
            <a:r>
              <a:rPr lang="ru-RU" sz="2400" dirty="0" smtClean="0"/>
              <a:t>. </a:t>
            </a:r>
            <a:r>
              <a:rPr lang="en-US" sz="2400" dirty="0" smtClean="0"/>
              <a:t>Cay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алганда</a:t>
            </a:r>
            <a:r>
              <a:rPr lang="ru-RU" sz="2400" dirty="0" smtClean="0"/>
              <a:t>, </a:t>
            </a:r>
            <a:r>
              <a:rPr lang="ru-RU" sz="2400" dirty="0" err="1" smtClean="0"/>
              <a:t>бұл </a:t>
            </a:r>
            <a:r>
              <a:rPr lang="ru-RU" sz="2400" dirty="0" smtClean="0"/>
              <a:t>микроб </a:t>
            </a:r>
            <a:r>
              <a:rPr lang="ru-RU" sz="2400" dirty="0" err="1" smtClean="0"/>
              <a:t>мұрын қуысына енеді</a:t>
            </a:r>
            <a:r>
              <a:rPr lang="ru-RU" sz="2400" dirty="0" smtClean="0"/>
              <a:t> де, </a:t>
            </a:r>
            <a:r>
              <a:rPr lang="ru-RU" sz="2400" dirty="0" err="1" smtClean="0"/>
              <a:t>сол</a:t>
            </a:r>
            <a:r>
              <a:rPr lang="ru-RU" sz="2400" dirty="0" smtClean="0"/>
              <a:t> </a:t>
            </a:r>
            <a:r>
              <a:rPr lang="ru-RU" sz="2400" dirty="0" err="1" smtClean="0"/>
              <a:t>арқылы өкпеге түсіп, </a:t>
            </a:r>
            <a:r>
              <a:rPr lang="ru-RU" sz="2400" dirty="0" smtClean="0"/>
              <a:t>оны </a:t>
            </a:r>
            <a:r>
              <a:rPr lang="ru-RU" sz="2400" dirty="0" err="1" smtClean="0"/>
              <a:t>зақымдайды</a:t>
            </a:r>
            <a:r>
              <a:rPr lang="ru-RU" sz="2400" dirty="0" smtClean="0"/>
              <a:t>. </a:t>
            </a:r>
            <a:r>
              <a:rPr lang="ru-RU" sz="2400" dirty="0" err="1" smtClean="0"/>
              <a:t>Науқас 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әуелі аздап</a:t>
            </a:r>
            <a:r>
              <a:rPr lang="ru-RU" sz="2400" dirty="0" smtClean="0"/>
              <a:t> </a:t>
            </a:r>
            <a:r>
              <a:rPr lang="ru-RU" sz="2400" dirty="0" err="1" smtClean="0"/>
              <a:t>жөтеледі </a:t>
            </a:r>
            <a:r>
              <a:rPr lang="ru-RU" sz="2400" dirty="0" smtClean="0"/>
              <a:t>де, </a:t>
            </a:r>
            <a:r>
              <a:rPr lang="ru-RU" sz="2400" dirty="0" err="1" smtClean="0"/>
              <a:t>одан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соң қаны азайып</a:t>
            </a:r>
            <a:r>
              <a:rPr lang="ru-RU" sz="2400" dirty="0" smtClean="0"/>
              <a:t>, </a:t>
            </a:r>
            <a:r>
              <a:rPr lang="ru-RU" sz="2400" dirty="0" err="1" smtClean="0"/>
              <a:t>жүдейді, тамаққа тәбеті шаппай</a:t>
            </a:r>
            <a:r>
              <a:rPr lang="ru-RU" sz="2400" dirty="0" smtClean="0"/>
              <a:t>, </a:t>
            </a:r>
            <a:r>
              <a:rPr lang="ru-RU" sz="2400" dirty="0" err="1" smtClean="0"/>
              <a:t>ұйықтағанда терлей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Дене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кызуы</a:t>
            </a:r>
            <a:r>
              <a:rPr lang="ru-RU" sz="2400" dirty="0" smtClean="0"/>
              <a:t> </a:t>
            </a:r>
            <a:r>
              <a:rPr lang="ru-RU" sz="2400" dirty="0" err="1" smtClean="0"/>
              <a:t>кешке</a:t>
            </a:r>
            <a:r>
              <a:rPr lang="ru-RU" sz="2400" dirty="0" smtClean="0"/>
              <a:t> карай 37—37,5 </a:t>
            </a:r>
            <a:r>
              <a:rPr lang="ru-RU" sz="2400" dirty="0" err="1" smtClean="0"/>
              <a:t>градусқа дейін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көтеріледі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9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" y="0"/>
            <a:ext cx="9128811" cy="686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35716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Темекі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тартудың тыныс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алу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мүшелеріне әсері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428736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Темекінін</a:t>
            </a:r>
            <a:r>
              <a:rPr lang="ru-RU" sz="2400" dirty="0" smtClean="0"/>
              <a:t> </a:t>
            </a:r>
            <a:r>
              <a:rPr lang="ru-RU" sz="2400" dirty="0" err="1" smtClean="0"/>
              <a:t>түтінінде ете</a:t>
            </a:r>
            <a:r>
              <a:rPr lang="ru-RU" sz="2400" dirty="0" smtClean="0"/>
              <a:t> </a:t>
            </a:r>
            <a:r>
              <a:rPr lang="ru-RU" sz="2400" dirty="0" err="1" smtClean="0"/>
              <a:t>улы</a:t>
            </a:r>
            <a:r>
              <a:rPr lang="ru-RU" sz="2400" dirty="0" smtClean="0"/>
              <a:t> </a:t>
            </a:r>
            <a:r>
              <a:rPr lang="ru-RU" sz="2400" dirty="0" err="1" smtClean="0"/>
              <a:t>зат</a:t>
            </a:r>
            <a:r>
              <a:rPr lang="ru-RU" sz="2400" dirty="0" smtClean="0"/>
              <a:t> — никотин бар. </a:t>
            </a:r>
            <a:r>
              <a:rPr lang="ru-RU" sz="2400" dirty="0" err="1" smtClean="0"/>
              <a:t>Темекі</a:t>
            </a:r>
            <a:r>
              <a:rPr lang="ru-RU" sz="2400" dirty="0" smtClean="0"/>
              <a:t> </a:t>
            </a:r>
            <a:r>
              <a:rPr lang="ru-RU" sz="2400" dirty="0" err="1" smtClean="0"/>
              <a:t>түтшнің ішінде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улы</a:t>
            </a:r>
            <a:r>
              <a:rPr lang="ru-RU" sz="2400" dirty="0" smtClean="0"/>
              <a:t> газ, </a:t>
            </a:r>
            <a:r>
              <a:rPr lang="ru-RU" sz="2400" dirty="0" err="1" smtClean="0"/>
              <a:t>шаң және күйе 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Күніне </a:t>
            </a:r>
            <a:r>
              <a:rPr lang="ru-RU" sz="2400" dirty="0" smtClean="0"/>
              <a:t>20 тал </a:t>
            </a:r>
            <a:r>
              <a:rPr lang="ru-RU" sz="2400" dirty="0" err="1" smtClean="0"/>
              <a:t>темекі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тартатын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90 миллиграмм </a:t>
            </a:r>
            <a:r>
              <a:rPr lang="ru-RU" sz="2400" dirty="0" err="1" smtClean="0"/>
              <a:t>шамасында</a:t>
            </a:r>
            <a:r>
              <a:rPr lang="ru-RU" sz="2400" dirty="0" smtClean="0"/>
              <a:t> никотин </a:t>
            </a:r>
            <a:r>
              <a:rPr lang="ru-RU" sz="2400" dirty="0" err="1" smtClean="0"/>
              <a:t>жұтады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Алғашқы рет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темекі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тартканда</a:t>
            </a:r>
            <a:r>
              <a:rPr lang="ru-RU" sz="2400" dirty="0" smtClean="0"/>
              <a:t> — 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уланады</a:t>
            </a:r>
            <a:r>
              <a:rPr lang="ru-RU" sz="2400" dirty="0" smtClean="0"/>
              <a:t>: басы </a:t>
            </a:r>
            <a:r>
              <a:rPr lang="ru-RU" sz="2400" dirty="0" err="1" smtClean="0"/>
              <a:t>айналады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жүрегі кағады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құсады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қол-аяғы дірілдейді</a:t>
            </a:r>
            <a:r>
              <a:rPr lang="ru-RU" sz="2400" dirty="0" smtClean="0"/>
              <a:t>. </a:t>
            </a:r>
            <a:r>
              <a:rPr lang="ru-RU" sz="2400" dirty="0" err="1" smtClean="0"/>
              <a:t>Темекі</a:t>
            </a:r>
            <a:r>
              <a:rPr lang="ru-RU" sz="2400" dirty="0" smtClean="0"/>
              <a:t>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мүшелерінін бәріне зиянды</a:t>
            </a:r>
            <a:r>
              <a:rPr lang="ru-RU" sz="2400" dirty="0" smtClean="0"/>
              <a:t> </a:t>
            </a:r>
            <a:r>
              <a:rPr lang="ru-RU" sz="2400" dirty="0" err="1" smtClean="0"/>
              <a:t>өсер етеді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43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Өкпе обырымен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ауырғандардың </a:t>
            </a:r>
            <a:r>
              <a:rPr lang="ru-RU" sz="2400" b="1" dirty="0" smtClean="0"/>
              <a:t>97 %-</a:t>
            </a:r>
            <a:r>
              <a:rPr lang="ru-RU" sz="2400" b="1" dirty="0" err="1" smtClean="0"/>
              <a:t>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темекі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тартушылар</a:t>
            </a:r>
            <a:r>
              <a:rPr lang="ru-RU" sz="2400" b="1" dirty="0" smtClean="0"/>
              <a:t>.</a:t>
            </a:r>
            <a:r>
              <a:rPr lang="ru-RU" sz="2400" dirty="0" smtClean="0"/>
              <a:t> </a:t>
            </a:r>
            <a:r>
              <a:rPr lang="ru-RU" sz="2400" dirty="0" err="1" smtClean="0"/>
              <a:t>Себебі</a:t>
            </a:r>
            <a:r>
              <a:rPr lang="ru-RU" sz="2400" dirty="0" smtClean="0"/>
              <a:t>, </a:t>
            </a:r>
            <a:r>
              <a:rPr lang="ru-RU" sz="2400" dirty="0" err="1" smtClean="0"/>
              <a:t>темекіні</a:t>
            </a:r>
            <a:r>
              <a:rPr lang="ru-RU" sz="2400" dirty="0" smtClean="0"/>
              <a:t> </a:t>
            </a:r>
            <a:r>
              <a:rPr lang="ru-RU" sz="2400" dirty="0" err="1" smtClean="0"/>
              <a:t>ұзақ уакыт</a:t>
            </a:r>
            <a:r>
              <a:rPr lang="ru-RU" sz="2400" dirty="0" smtClean="0"/>
              <a:t> </a:t>
            </a:r>
            <a:r>
              <a:rPr lang="ru-RU" sz="2400" dirty="0" err="1" smtClean="0"/>
              <a:t>тарткандыктан</a:t>
            </a:r>
            <a:r>
              <a:rPr lang="ru-RU" sz="2400" dirty="0" smtClean="0"/>
              <a:t>, жара </a:t>
            </a:r>
            <a:r>
              <a:rPr lang="ru-RU" sz="2400" dirty="0" err="1" smtClean="0"/>
              <a:t>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Gray9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27324"/>
            <a:ext cx="5929354" cy="48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86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71435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Өкпенің қабынуы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500174"/>
            <a:ext cx="6786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Аурудың кең тарағаң түрі.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Организмге</a:t>
            </a:r>
            <a:r>
              <a:rPr lang="ru-RU" sz="2400" dirty="0" smtClean="0"/>
              <a:t> ауру, </a:t>
            </a:r>
            <a:r>
              <a:rPr lang="ru-RU" sz="2400" dirty="0" err="1" smtClean="0"/>
              <a:t>тудыратын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микробтар</a:t>
            </a:r>
            <a:r>
              <a:rPr lang="ru-RU" sz="2400" dirty="0" smtClean="0"/>
              <a:t> </a:t>
            </a:r>
            <a:r>
              <a:rPr lang="ru-RU" sz="2400" dirty="0" err="1" smtClean="0"/>
              <a:t>түскенде және суық тигенде</a:t>
            </a:r>
            <a:r>
              <a:rPr lang="ru-RU" sz="2400" dirty="0" smtClean="0"/>
              <a:t>, </a:t>
            </a:r>
            <a:r>
              <a:rPr lang="ru-RU" sz="2400" dirty="0" err="1" smtClean="0"/>
              <a:t>өкпе кабынады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Өкпе кабынғанда дене</a:t>
            </a:r>
            <a:r>
              <a:rPr lang="ru-RU" sz="2400" dirty="0" smtClean="0"/>
              <a:t> </a:t>
            </a:r>
            <a:r>
              <a:rPr lang="ru-RU" sz="2400" dirty="0" err="1" smtClean="0"/>
              <a:t>қызуы </a:t>
            </a:r>
            <a:r>
              <a:rPr lang="ru-RU" sz="2400" dirty="0" smtClean="0"/>
              <a:t>39,4-40 </a:t>
            </a:r>
            <a:r>
              <a:rPr lang="ru-RU" sz="2400" dirty="0" err="1" smtClean="0"/>
              <a:t>градуска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көтеріледі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жөтел 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, </a:t>
            </a:r>
            <a:r>
              <a:rPr lang="ru-RU" sz="2400" dirty="0" err="1" smtClean="0"/>
              <a:t>бүйірі шаншиды</a:t>
            </a:r>
            <a:r>
              <a:rPr lang="ru-RU" sz="2400" dirty="0" smtClean="0"/>
              <a:t>. Адам </a:t>
            </a:r>
            <a:r>
              <a:rPr lang="ru-RU" sz="2400" dirty="0" err="1" smtClean="0"/>
              <a:t>жөтелгенде</a:t>
            </a:r>
            <a:r>
              <a:rPr lang="ru-RU" sz="2400" dirty="0" smtClean="0"/>
              <a:t>, </a:t>
            </a:r>
            <a:r>
              <a:rPr lang="ru-RU" sz="2400" dirty="0" err="1" smtClean="0"/>
              <a:t>түшкіргенде шаншу</a:t>
            </a:r>
            <a:r>
              <a:rPr lang="ru-RU" sz="2400" dirty="0" smtClean="0"/>
              <a:t> </a:t>
            </a:r>
            <a:r>
              <a:rPr lang="ru-RU" sz="2400" dirty="0" err="1" smtClean="0"/>
              <a:t>күшейеді</a:t>
            </a:r>
            <a:r>
              <a:rPr lang="ru-RU" sz="2400" dirty="0" smtClean="0"/>
              <a:t>, </a:t>
            </a:r>
            <a:r>
              <a:rPr lang="ru-RU" sz="2400" dirty="0" err="1" smtClean="0"/>
              <a:t>жиі-жиі</a:t>
            </a:r>
            <a:r>
              <a:rPr lang="ru-RU" sz="2400" dirty="0" smtClean="0"/>
              <a:t>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алып</a:t>
            </a:r>
            <a:r>
              <a:rPr lang="ru-RU" sz="2400" dirty="0" smtClean="0"/>
              <a:t>, </a:t>
            </a:r>
            <a:r>
              <a:rPr lang="ru-RU" sz="2400" dirty="0" err="1" smtClean="0"/>
              <a:t>ентігеді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Мүндайда адамның екі</a:t>
            </a:r>
            <a:r>
              <a:rPr lang="ru-RU" sz="2400" dirty="0" smtClean="0"/>
              <a:t> </a:t>
            </a:r>
            <a:r>
              <a:rPr lang="ru-RU" sz="2400" dirty="0" err="1" smtClean="0"/>
              <a:t>беті</a:t>
            </a:r>
            <a:r>
              <a:rPr lang="ru-RU" sz="2400" dirty="0" smtClean="0"/>
              <a:t> </a:t>
            </a:r>
            <a:r>
              <a:rPr lang="ru-RU" sz="2400" dirty="0" err="1" smtClean="0"/>
              <a:t>қызарып, несептің түсі сарғыштанып, </a:t>
            </a:r>
            <a:r>
              <a:rPr lang="ru-RU" sz="2400" dirty="0" smtClean="0"/>
              <a:t>аз </a:t>
            </a:r>
            <a:r>
              <a:rPr lang="ru-RU" sz="2400" dirty="0" err="1" smtClean="0"/>
              <a:t>бөлінеді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9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36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285860"/>
            <a:ext cx="7823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Назарларынызға рахмет!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blestyashki-ornament-1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048000"/>
            <a:ext cx="7715304" cy="1095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86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Тыныс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алу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жүйесі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- 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ағза 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мен 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сыртқы ортаның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 газ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алмасу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процесін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қамтамасыз ететін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тыныс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алу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</a:rPr>
              <a:t>жолдарының жиынтығы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Тыныс_алу_жүйес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143116"/>
            <a:ext cx="5072098" cy="43577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43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714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Тыныс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жүйесінің жалпы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сипаттамасы</a:t>
            </a:r>
            <a:endParaRPr lang="ru-RU" sz="2800" b="1" dirty="0" smtClean="0"/>
          </a:p>
          <a:p>
            <a:r>
              <a:rPr lang="ru-RU" sz="2800" dirty="0" smtClean="0">
                <a:solidFill>
                  <a:srgbClr val="990033"/>
                </a:solidFill>
              </a:rPr>
              <a:t>      </a:t>
            </a:r>
            <a:r>
              <a:rPr lang="ru-RU" sz="2800" dirty="0" err="1" smtClean="0">
                <a:solidFill>
                  <a:srgbClr val="990033"/>
                </a:solidFill>
              </a:rPr>
              <a:t>Дем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алғанда ағза </a:t>
            </a:r>
            <a:r>
              <a:rPr lang="ru-RU" sz="2800" dirty="0" smtClean="0">
                <a:solidFill>
                  <a:srgbClr val="990033"/>
                </a:solidFill>
              </a:rPr>
              <a:t>мен </a:t>
            </a:r>
            <a:r>
              <a:rPr lang="ru-RU" sz="2800" dirty="0" err="1" smtClean="0">
                <a:solidFill>
                  <a:srgbClr val="990033"/>
                </a:solidFill>
              </a:rPr>
              <a:t>сыртқы </a:t>
            </a:r>
            <a:r>
              <a:rPr lang="ru-RU" sz="2800" dirty="0" smtClean="0">
                <a:solidFill>
                  <a:srgbClr val="990033"/>
                </a:solidFill>
              </a:rPr>
              <a:t>орта </a:t>
            </a:r>
            <a:r>
              <a:rPr lang="ru-RU" sz="2800" dirty="0" err="1" smtClean="0">
                <a:solidFill>
                  <a:srgbClr val="990033"/>
                </a:solidFill>
              </a:rPr>
              <a:t>газдармен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алмасады</a:t>
            </a:r>
            <a:r>
              <a:rPr lang="ru-RU" sz="2800" dirty="0" smtClean="0">
                <a:solidFill>
                  <a:srgbClr val="990033"/>
                </a:solidFill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</a:rPr>
              <a:t>ішке</a:t>
            </a:r>
            <a:r>
              <a:rPr lang="ru-RU" sz="2800" dirty="0" smtClean="0">
                <a:solidFill>
                  <a:srgbClr val="990033"/>
                </a:solidFill>
              </a:rPr>
              <a:t> </a:t>
            </a:r>
            <a:r>
              <a:rPr lang="ru-RU" sz="2800" dirty="0" err="1" smtClean="0">
                <a:solidFill>
                  <a:srgbClr val="990033"/>
                </a:solidFill>
              </a:rPr>
              <a:t>оттегі</a:t>
            </a:r>
            <a:r>
              <a:rPr lang="ru-RU" sz="2800" dirty="0" smtClean="0">
                <a:solidFill>
                  <a:srgbClr val="990033"/>
                </a:solidFill>
              </a:rPr>
              <a:t> </a:t>
            </a:r>
            <a:r>
              <a:rPr lang="ru-RU" sz="2800" dirty="0" err="1" smtClean="0">
                <a:solidFill>
                  <a:srgbClr val="990033"/>
                </a:solidFill>
              </a:rPr>
              <a:t>кіріп</a:t>
            </a:r>
            <a:r>
              <a:rPr lang="ru-RU" sz="2800" dirty="0" smtClean="0">
                <a:solidFill>
                  <a:srgbClr val="990033"/>
                </a:solidFill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</a:rPr>
              <a:t>сыртқа</a:t>
            </a:r>
            <a:r>
              <a:rPr lang="ru-RU" sz="2800" dirty="0" smtClean="0">
                <a:solidFill>
                  <a:srgbClr val="990033"/>
                </a:solidFill>
              </a:rPr>
              <a:t> </a:t>
            </a:r>
            <a:r>
              <a:rPr lang="ru-RU" sz="2800" dirty="0" err="1" smtClean="0">
                <a:solidFill>
                  <a:srgbClr val="990033"/>
                </a:solidFill>
              </a:rPr>
              <a:t>көмірқышқыл </a:t>
            </a:r>
            <a:r>
              <a:rPr lang="ru-RU" sz="2800" dirty="0" smtClean="0">
                <a:solidFill>
                  <a:srgbClr val="990033"/>
                </a:solidFill>
              </a:rPr>
              <a:t>газы </a:t>
            </a:r>
            <a:r>
              <a:rPr lang="ru-RU" sz="2800" dirty="0" err="1" smtClean="0">
                <a:solidFill>
                  <a:srgbClr val="990033"/>
                </a:solidFill>
              </a:rPr>
              <a:t>айдалып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тұрады</a:t>
            </a:r>
            <a:r>
              <a:rPr lang="ru-RU" sz="2800" dirty="0" smtClean="0">
                <a:solidFill>
                  <a:srgbClr val="990033"/>
                </a:solidFill>
              </a:rPr>
              <a:t>. </a:t>
            </a:r>
            <a:r>
              <a:rPr lang="ru-RU" sz="2800" dirty="0" err="1" smtClean="0">
                <a:solidFill>
                  <a:srgbClr val="990033"/>
                </a:solidFill>
              </a:rPr>
              <a:t>Бұл </a:t>
            </a:r>
            <a:r>
              <a:rPr lang="ru-RU" sz="2800" dirty="0" smtClean="0">
                <a:solidFill>
                  <a:srgbClr val="990033"/>
                </a:solidFill>
              </a:rPr>
              <a:t>процесс </a:t>
            </a:r>
            <a:r>
              <a:rPr lang="ru-RU" sz="2800" dirty="0" err="1" smtClean="0">
                <a:solidFill>
                  <a:srgbClr val="990033"/>
                </a:solidFill>
              </a:rPr>
              <a:t>кеуде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қуысында орналасқан</a:t>
            </a:r>
            <a:r>
              <a:rPr lang="ru-RU" sz="2800" dirty="0" smtClean="0">
                <a:solidFill>
                  <a:srgbClr val="990033"/>
                </a:solidFill>
              </a:rPr>
              <a:t> </a:t>
            </a:r>
            <a:r>
              <a:rPr lang="ru-RU" sz="2800" dirty="0" err="1" smtClean="0">
                <a:solidFill>
                  <a:srgbClr val="990033"/>
                </a:solidFill>
              </a:rPr>
              <a:t>өкпенің альвеоларында</a:t>
            </a:r>
            <a:r>
              <a:rPr lang="ru-RU" sz="2800" dirty="0" smtClean="0">
                <a:solidFill>
                  <a:srgbClr val="990033"/>
                </a:solidFill>
              </a:rPr>
              <a:t> (лат. - </a:t>
            </a:r>
            <a:r>
              <a:rPr lang="ru-RU" sz="2800" dirty="0" err="1" smtClean="0">
                <a:solidFill>
                  <a:srgbClr val="990033"/>
                </a:solidFill>
              </a:rPr>
              <a:t>ойма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қуыс, науа</a:t>
            </a:r>
            <a:r>
              <a:rPr lang="ru-RU" sz="2800" dirty="0" smtClean="0">
                <a:solidFill>
                  <a:srgbClr val="990033"/>
                </a:solidFill>
              </a:rPr>
              <a:t>) </a:t>
            </a:r>
            <a:r>
              <a:rPr lang="ru-RU" sz="2800" dirty="0" err="1" smtClean="0">
                <a:solidFill>
                  <a:srgbClr val="990033"/>
                </a:solidFill>
              </a:rPr>
              <a:t>жүреді.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Тыныс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алу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кезінде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өкпені атмосфермалық ауамен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және одан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газбен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қаныққан ауаны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тасымалдау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тыныс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алу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жолдары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арқылы жасалады</a:t>
            </a:r>
            <a:r>
              <a:rPr lang="ru-RU" sz="2800" dirty="0" smtClean="0">
                <a:solidFill>
                  <a:srgbClr val="990033"/>
                </a:solidFill>
              </a:rPr>
              <a:t>. </a:t>
            </a:r>
            <a:r>
              <a:rPr lang="ru-RU" sz="2800" dirty="0" err="1" smtClean="0">
                <a:solidFill>
                  <a:srgbClr val="990033"/>
                </a:solidFill>
              </a:rPr>
              <a:t>Дем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алу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және дем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шығару қан айналым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</a:rPr>
              <a:t>жүйесі арқылы ағзаның барлық мүшелеріне әсер етеді</a:t>
            </a:r>
            <a:r>
              <a:rPr lang="ru-RU" sz="2800" dirty="0" smtClean="0">
                <a:solidFill>
                  <a:srgbClr val="990033"/>
                </a:solidFill>
              </a:rPr>
              <a:t>.</a:t>
            </a:r>
            <a:endParaRPr lang="ru-RU" sz="28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9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"/>
            <a:ext cx="9144000" cy="6880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28604"/>
            <a:ext cx="79296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Тыныс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жүйесінің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құрылысы</a:t>
            </a:r>
            <a:r>
              <a:rPr lang="ru-RU" sz="2400" b="1" dirty="0" smtClean="0"/>
              <a:t> мен </a:t>
            </a:r>
            <a:r>
              <a:rPr lang="ru-RU" sz="2400" b="1" dirty="0" err="1" smtClean="0"/>
              <a:t>қызметі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адамның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жасына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жынысына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байланысты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ерекшеліктері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болады</a:t>
            </a:r>
            <a:r>
              <a:rPr lang="ru-RU" sz="2400" b="1" dirty="0" smtClean="0"/>
              <a:t>.</a:t>
            </a:r>
          </a:p>
          <a:p>
            <a:r>
              <a:rPr lang="ru-RU" sz="2400" b="1" dirty="0" err="1" smtClean="0"/>
              <a:t>Тыныс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жүйесінің мүшелері қызметтеріне қарай екіге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бөлінеді:</a:t>
            </a: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ауаны</a:t>
            </a:r>
            <a:r>
              <a:rPr lang="ru-RU" sz="2400" dirty="0" smtClean="0"/>
              <a:t> </a:t>
            </a:r>
            <a:r>
              <a:rPr lang="ru-RU" sz="2400" dirty="0" err="1" smtClean="0"/>
              <a:t>сыртқы ортадан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ішке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іштен</a:t>
            </a:r>
            <a:r>
              <a:rPr lang="ru-RU" sz="2400" dirty="0" smtClean="0"/>
              <a:t> </a:t>
            </a:r>
            <a:r>
              <a:rPr lang="ru-RU" sz="2400" dirty="0" err="1" smtClean="0"/>
              <a:t>сыртқа қарай қозғайтын 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</a:t>
            </a:r>
            <a:r>
              <a:rPr lang="ru-RU" sz="2400" dirty="0" smtClean="0"/>
              <a:t> - </a:t>
            </a:r>
            <a:r>
              <a:rPr lang="ru-RU" sz="2400" dirty="0" err="1" smtClean="0"/>
              <a:t>мұрын қуысы, көмей, кеңірдек және бронхылар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түскен газдарды</a:t>
            </a:r>
            <a:r>
              <a:rPr lang="ru-RU" sz="2400" dirty="0" smtClean="0"/>
              <a:t> </a:t>
            </a:r>
            <a:r>
              <a:rPr lang="ru-RU" sz="2400" dirty="0" err="1" smtClean="0"/>
              <a:t>алмастыру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процессін</a:t>
            </a:r>
            <a:r>
              <a:rPr lang="ru-RU" sz="2400" dirty="0" smtClean="0"/>
              <a:t> </a:t>
            </a:r>
            <a:r>
              <a:rPr lang="ru-RU" sz="2400" dirty="0" err="1" smtClean="0"/>
              <a:t>жүргізетін мүше </a:t>
            </a:r>
            <a:r>
              <a:rPr lang="ru-RU" sz="2400" dirty="0" smtClean="0"/>
              <a:t>- </a:t>
            </a:r>
            <a:r>
              <a:rPr lang="ru-RU" sz="2400" dirty="0" err="1" smtClean="0"/>
              <a:t>өкпе;</a:t>
            </a:r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b="1" dirty="0" err="1" smtClean="0"/>
              <a:t>Бұл мүшелер орналасулары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бойынша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жоғарғы және төменгі тыныс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алу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жолдарына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болып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бөлінеді:</a:t>
            </a: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жоғарғы 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</a:t>
            </a:r>
            <a:r>
              <a:rPr lang="ru-RU" sz="2400" dirty="0" smtClean="0"/>
              <a:t> - </a:t>
            </a:r>
            <a:r>
              <a:rPr lang="ru-RU" sz="2400" dirty="0" err="1" smtClean="0"/>
              <a:t>мұрын қуысы, жұтқыншақ, ауыз</a:t>
            </a:r>
            <a:r>
              <a:rPr lang="ru-RU" sz="2400" dirty="0" smtClean="0"/>
              <a:t> </a:t>
            </a:r>
            <a:r>
              <a:rPr lang="ru-RU" sz="2400" dirty="0" err="1" smtClean="0"/>
              <a:t>қуысы;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төменгі 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жолдары</a:t>
            </a:r>
            <a:r>
              <a:rPr lang="ru-RU" sz="2400" dirty="0" smtClean="0"/>
              <a:t> - </a:t>
            </a:r>
            <a:r>
              <a:rPr lang="ru-RU" sz="2400" dirty="0" err="1" smtClean="0"/>
              <a:t>көмей, кеңірдек, бронхы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r-backgroun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792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Мұрын қуысы қызметі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err="1" smtClean="0"/>
              <a:t>Ауа</a:t>
            </a:r>
            <a:r>
              <a:rPr lang="ru-RU" sz="2400" dirty="0" smtClean="0"/>
              <a:t> </a:t>
            </a:r>
            <a:r>
              <a:rPr lang="ru-RU" sz="2400" dirty="0" err="1" smtClean="0"/>
              <a:t>мұрын арқылы екі</a:t>
            </a:r>
            <a:r>
              <a:rPr lang="ru-RU" sz="2400" dirty="0" smtClean="0"/>
              <a:t> </a:t>
            </a:r>
            <a:r>
              <a:rPr lang="ru-RU" sz="2400" dirty="0" err="1" smtClean="0"/>
              <a:t>бөлікті-қалқалы мұрын қуысына түседі.</a:t>
            </a:r>
            <a:r>
              <a:rPr lang="ru-RU" sz="2400" dirty="0" smtClean="0"/>
              <a:t> </a:t>
            </a:r>
            <a:r>
              <a:rPr lang="ru-RU" sz="2400" dirty="0" err="1" smtClean="0"/>
              <a:t>Әрбір бөлікті-қалқада мұрын қуысының ішкі</a:t>
            </a:r>
            <a:r>
              <a:rPr lang="ru-RU" sz="2400" dirty="0" smtClean="0"/>
              <a:t> </a:t>
            </a:r>
            <a:r>
              <a:rPr lang="ru-RU" sz="2400" dirty="0" err="1" smtClean="0"/>
              <a:t>бетін</a:t>
            </a:r>
            <a:r>
              <a:rPr lang="ru-RU" sz="2400" dirty="0" smtClean="0"/>
              <a:t> </a:t>
            </a:r>
            <a:r>
              <a:rPr lang="ru-RU" sz="2400" dirty="0" err="1" smtClean="0"/>
              <a:t>ұлғайтатын үш мұрын қалқаны орналасқан.</a:t>
            </a:r>
            <a:r>
              <a:rPr lang="ru-RU" sz="2400" dirty="0" smtClean="0"/>
              <a:t> </a:t>
            </a:r>
            <a:r>
              <a:rPr lang="ru-RU" sz="2400" dirty="0" err="1" smtClean="0"/>
              <a:t>Ол</a:t>
            </a:r>
            <a:r>
              <a:rPr lang="ru-RU" sz="2400" dirty="0" smtClean="0"/>
              <a:t> </a:t>
            </a:r>
            <a:r>
              <a:rPr lang="ru-RU" sz="2400" dirty="0" err="1" smtClean="0"/>
              <a:t>эпителийлі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қабықпен және көп қан тамырларымен</a:t>
            </a:r>
            <a:r>
              <a:rPr lang="ru-RU" sz="2400" dirty="0" smtClean="0"/>
              <a:t> </a:t>
            </a:r>
            <a:r>
              <a:rPr lang="ru-RU" sz="2400" dirty="0" err="1" smtClean="0"/>
              <a:t>жабылған.</a:t>
            </a:r>
            <a:r>
              <a:rPr lang="ru-RU" sz="2400" dirty="0" smtClean="0"/>
              <a:t> </a:t>
            </a:r>
            <a:r>
              <a:rPr lang="ru-RU" sz="2400" dirty="0" err="1" smtClean="0"/>
              <a:t>Тамырлармен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аққан қан түскен ауаны</a:t>
            </a:r>
            <a:r>
              <a:rPr lang="ru-RU" sz="2400" dirty="0" smtClean="0"/>
              <a:t> </a:t>
            </a:r>
            <a:r>
              <a:rPr lang="ru-RU" sz="2400" dirty="0" err="1" smtClean="0"/>
              <a:t>дене</a:t>
            </a:r>
            <a:r>
              <a:rPr lang="ru-RU" sz="2400" dirty="0" smtClean="0"/>
              <a:t> </a:t>
            </a:r>
            <a:r>
              <a:rPr lang="ru-RU" sz="2400" dirty="0" err="1" smtClean="0"/>
              <a:t>температурасына</a:t>
            </a:r>
            <a:r>
              <a:rPr lang="ru-RU" sz="2400" dirty="0" smtClean="0"/>
              <a:t> </a:t>
            </a:r>
            <a:r>
              <a:rPr lang="ru-RU" sz="2400" dirty="0" err="1" smtClean="0"/>
              <a:t>дейін</a:t>
            </a:r>
            <a:r>
              <a:rPr lang="ru-RU" sz="2400" dirty="0" smtClean="0"/>
              <a:t> </a:t>
            </a:r>
            <a:r>
              <a:rPr lang="ru-RU" sz="2400" dirty="0" err="1" smtClean="0"/>
              <a:t>жылытады</a:t>
            </a:r>
            <a:r>
              <a:rPr lang="ru-RU" sz="2400" dirty="0" smtClean="0"/>
              <a:t>, ал </a:t>
            </a:r>
            <a:r>
              <a:rPr lang="ru-RU" sz="2400" dirty="0" err="1" smtClean="0"/>
              <a:t>сілемейлі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қабық ауаны</a:t>
            </a:r>
            <a:r>
              <a:rPr lang="ru-RU" sz="2400" dirty="0" smtClean="0"/>
              <a:t> </a:t>
            </a:r>
            <a:r>
              <a:rPr lang="ru-RU" sz="2400" dirty="0" err="1" smtClean="0"/>
              <a:t>ылғалдайды және</a:t>
            </a:r>
            <a:r>
              <a:rPr lang="ru-RU" sz="2400" dirty="0" smtClean="0"/>
              <a:t> </a:t>
            </a:r>
            <a:r>
              <a:rPr lang="ru-RU" sz="2400" dirty="0" err="1" smtClean="0"/>
              <a:t>шаң-тозаңдар</a:t>
            </a:r>
            <a:r>
              <a:rPr lang="ru-RU" sz="2400" dirty="0" smtClean="0"/>
              <a:t> мен </a:t>
            </a:r>
            <a:r>
              <a:rPr lang="ru-RU" sz="2400" dirty="0" err="1" smtClean="0"/>
              <a:t>микроорганизмдерді</a:t>
            </a:r>
            <a:r>
              <a:rPr lang="ru-RU" sz="2400" dirty="0" smtClean="0"/>
              <a:t> </a:t>
            </a:r>
            <a:r>
              <a:rPr lang="ru-RU" sz="2400" dirty="0" err="1" smtClean="0"/>
              <a:t>тұтып қалады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Тұтылған микроорганизмдерді</a:t>
            </a:r>
            <a:r>
              <a:rPr lang="ru-RU" sz="2400" dirty="0" smtClean="0"/>
              <a:t> </a:t>
            </a:r>
            <a:r>
              <a:rPr lang="ru-RU" sz="2400" dirty="0" err="1" smtClean="0"/>
              <a:t>лейкоциттер</a:t>
            </a:r>
            <a:r>
              <a:rPr lang="ru-RU" sz="2400" dirty="0" smtClean="0"/>
              <a:t> </a:t>
            </a:r>
            <a:r>
              <a:rPr lang="ru-RU" sz="2400" dirty="0" err="1" smtClean="0"/>
              <a:t>қорытады </a:t>
            </a:r>
            <a:r>
              <a:rPr lang="ru-RU" sz="2400" dirty="0" smtClean="0"/>
              <a:t>(фагоцитоз), </a:t>
            </a:r>
            <a:r>
              <a:rPr lang="ru-RU" sz="2400" dirty="0" err="1" smtClean="0"/>
              <a:t>қорытудан артылған шаң-тозаңдар </a:t>
            </a:r>
            <a:r>
              <a:rPr lang="ru-RU" sz="2400" dirty="0" smtClean="0"/>
              <a:t>эпителий </a:t>
            </a:r>
            <a:r>
              <a:rPr lang="ru-RU" sz="2400" dirty="0" err="1" smtClean="0"/>
              <a:t>түктері </a:t>
            </a:r>
            <a:r>
              <a:rPr lang="ru-RU" sz="2400" dirty="0" smtClean="0"/>
              <a:t>(</a:t>
            </a:r>
            <a:r>
              <a:rPr lang="ru-RU" sz="2400" dirty="0" err="1" smtClean="0"/>
              <a:t>кірпікшелер</a:t>
            </a:r>
            <a:r>
              <a:rPr lang="ru-RU" sz="2400" dirty="0" smtClean="0"/>
              <a:t>) </a:t>
            </a:r>
            <a:r>
              <a:rPr lang="ru-RU" sz="2400" dirty="0" err="1" smtClean="0"/>
              <a:t>арқылы сыртқа шығарылады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Мұрын қуысында жылытылған, ылғалданған және тазартылған ауа</a:t>
            </a:r>
            <a:r>
              <a:rPr lang="ru-RU" sz="2400" dirty="0" smtClean="0"/>
              <a:t> </a:t>
            </a:r>
            <a:r>
              <a:rPr lang="ru-RU" sz="2400" dirty="0" err="1" smtClean="0"/>
              <a:t>жұтқыншақ арқылы көмейге түседі.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blon-precenta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214422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Көмей қызметі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r>
              <a:rPr lang="ru-RU" sz="2400" dirty="0" err="1" smtClean="0"/>
              <a:t>Көмей </a:t>
            </a:r>
            <a:r>
              <a:rPr lang="ru-RU" sz="2400" dirty="0" smtClean="0"/>
              <a:t>- </a:t>
            </a:r>
            <a:r>
              <a:rPr lang="ru-RU" sz="2400" dirty="0" err="1" smtClean="0"/>
              <a:t>іші</a:t>
            </a:r>
            <a:r>
              <a:rPr lang="ru-RU" sz="2400" dirty="0" smtClean="0"/>
              <a:t> </a:t>
            </a:r>
            <a:r>
              <a:rPr lang="ru-RU" sz="2400" dirty="0" err="1" smtClean="0"/>
              <a:t>қуыс түтік, қабырғалары сіңір, буын</a:t>
            </a:r>
            <a:r>
              <a:rPr lang="ru-RU" sz="2400" dirty="0" smtClean="0"/>
              <a:t> </a:t>
            </a:r>
            <a:r>
              <a:rPr lang="ru-RU" sz="2400" dirty="0" err="1" smtClean="0"/>
              <a:t>және бұлшы</a:t>
            </a:r>
            <a:r>
              <a:rPr lang="kk-KZ" sz="2400" dirty="0" smtClean="0"/>
              <a:t>қ </a:t>
            </a:r>
            <a:r>
              <a:rPr lang="ru-RU" sz="2400" dirty="0" err="1" smtClean="0"/>
              <a:t>еттермен</a:t>
            </a:r>
            <a:r>
              <a:rPr lang="ru-RU" sz="2400" dirty="0" smtClean="0"/>
              <a:t> </a:t>
            </a:r>
            <a:r>
              <a:rPr lang="ru-RU" sz="2400" dirty="0" err="1" smtClean="0"/>
              <a:t>қосылған бірнеше</a:t>
            </a:r>
            <a:r>
              <a:rPr lang="ru-RU" sz="2400" dirty="0" smtClean="0"/>
              <a:t> </a:t>
            </a:r>
            <a:r>
              <a:rPr lang="ru-RU" sz="2400" dirty="0" err="1" smtClean="0"/>
              <a:t>шеміршек</a:t>
            </a:r>
            <a:r>
              <a:rPr lang="ru-RU" sz="2400" dirty="0" smtClean="0"/>
              <a:t> </a:t>
            </a:r>
            <a:r>
              <a:rPr lang="ru-RU" sz="2400" dirty="0" err="1" smtClean="0"/>
              <a:t>тұрады.</a:t>
            </a:r>
            <a:r>
              <a:rPr lang="ru-RU" sz="2400" dirty="0" smtClean="0"/>
              <a:t> </a:t>
            </a:r>
            <a:r>
              <a:rPr lang="ru-RU" sz="2400" dirty="0" err="1" smtClean="0"/>
              <a:t>Көмейге </a:t>
            </a:r>
            <a:r>
              <a:rPr lang="ru-RU" sz="2400" dirty="0" smtClean="0"/>
              <a:t>ас </a:t>
            </a:r>
            <a:r>
              <a:rPr lang="ru-RU" sz="2400" dirty="0" err="1" smtClean="0"/>
              <a:t>бөлшектері немесе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басқа заттар</a:t>
            </a:r>
            <a:r>
              <a:rPr lang="ru-RU" sz="2400" dirty="0" smtClean="0"/>
              <a:t> </a:t>
            </a:r>
            <a:r>
              <a:rPr lang="ru-RU" sz="2400" dirty="0" err="1" smtClean="0"/>
              <a:t>түскенде</a:t>
            </a:r>
            <a:r>
              <a:rPr lang="ru-RU" sz="2400" dirty="0" smtClean="0"/>
              <a:t>, </a:t>
            </a:r>
            <a:r>
              <a:rPr lang="ru-RU" sz="2400" dirty="0" err="1" smtClean="0"/>
              <a:t>сондай-ақ</a:t>
            </a:r>
            <a:r>
              <a:rPr lang="ru-RU" sz="2400" dirty="0" smtClean="0"/>
              <a:t> </a:t>
            </a:r>
            <a:r>
              <a:rPr lang="ru-RU" sz="2400" dirty="0" err="1" smtClean="0"/>
              <a:t>қабыну процестерінде</a:t>
            </a:r>
            <a:r>
              <a:rPr lang="ru-RU" sz="2400" dirty="0" smtClean="0"/>
              <a:t> </a:t>
            </a:r>
            <a:r>
              <a:rPr lang="ru-RU" sz="2400" dirty="0" err="1" smtClean="0"/>
              <a:t>адам</a:t>
            </a:r>
            <a:r>
              <a:rPr lang="ru-RU" sz="2400" dirty="0" smtClean="0"/>
              <a:t> </a:t>
            </a:r>
            <a:r>
              <a:rPr lang="ru-RU" sz="2400" dirty="0" err="1" smtClean="0"/>
              <a:t>қатты</a:t>
            </a:r>
            <a:r>
              <a:rPr lang="ru-RU" sz="2400" dirty="0" smtClean="0"/>
              <a:t> </a:t>
            </a:r>
            <a:r>
              <a:rPr lang="ru-RU" sz="2400" dirty="0" err="1" smtClean="0"/>
              <a:t>жөтелгенде</a:t>
            </a:r>
            <a:r>
              <a:rPr lang="ru-RU" sz="2400" dirty="0" smtClean="0"/>
              <a:t> </a:t>
            </a:r>
            <a:r>
              <a:rPr lang="ru-RU" sz="2400" dirty="0" err="1" smtClean="0"/>
              <a:t>дем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шығарылады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Бұл көмейдің тазартылуына</a:t>
            </a:r>
            <a:r>
              <a:rPr lang="ru-RU" sz="2400" dirty="0" smtClean="0"/>
              <a:t> </a:t>
            </a:r>
            <a:r>
              <a:rPr lang="ru-RU" sz="2400" dirty="0" err="1" smtClean="0"/>
              <a:t>әсер етіп</a:t>
            </a:r>
            <a:r>
              <a:rPr lang="ru-RU" sz="2400" dirty="0" smtClean="0"/>
              <a:t>, </a:t>
            </a:r>
            <a:r>
              <a:rPr lang="ru-RU" sz="2400" dirty="0" err="1" smtClean="0"/>
              <a:t>тыныстың төменгі бөлімдеріне зиянды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заттардың енуіне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кедергі</a:t>
            </a:r>
            <a:r>
              <a:rPr lang="ru-RU" sz="2400" dirty="0" smtClean="0"/>
              <a:t> </a:t>
            </a:r>
            <a:r>
              <a:rPr lang="ru-RU" sz="2400" dirty="0" err="1" smtClean="0"/>
              <a:t>келтіреді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Көмей ауаны</a:t>
            </a:r>
            <a:r>
              <a:rPr lang="ru-RU" sz="2400" dirty="0" smtClean="0"/>
              <a:t> </a:t>
            </a:r>
            <a:r>
              <a:rPr lang="ru-RU" sz="2400" dirty="0" err="1" smtClean="0"/>
              <a:t>жұтқыншақ арқылы кеңірдекке өткізеді.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79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"/>
            <a:ext cx="9144000" cy="6880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428604"/>
            <a:ext cx="79296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Кеңірдек және бронхылар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қызметі</a:t>
            </a:r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  <a:hlinkClick r:id="rId3"/>
              </a:rPr>
              <a:t>  </a:t>
            </a:r>
            <a:endParaRPr lang="ru-RU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Бронхиола мен альвеола</a:t>
            </a:r>
            <a:endParaRPr lang="ru-RU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  <a:hlinkClick r:id="rId4"/>
              </a:rPr>
              <a:t>  </a:t>
            </a:r>
            <a:endParaRPr lang="ru-RU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Кеңірдек және бронхы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ағашы</a:t>
            </a:r>
            <a:endParaRPr lang="ru-R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B0080"/>
                </a:solidFill>
                <a:latin typeface="Arial" charset="0"/>
                <a:cs typeface="Arial" charset="0"/>
              </a:rPr>
              <a:t>Кеңірдек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 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-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өңештің алдында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орналасқан ұзындығы 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9-13 см,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диаметрі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15 мм.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түтік.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Ол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кеңірдек қабырғасының қабысып қалуына кедергі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келтіретін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шеміршекті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жартылай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сақиналардан тұрады.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Сақиналар мойынның қандай қозғалысы болмасын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ауаны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ұстап қалмайды Өңешке кеңірдектің артқы жұмсақ қабырғасы жанасып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, </a:t>
            </a:r>
            <a:r>
              <a:rPr lang="ru-RU" sz="2000" dirty="0" err="1" smtClean="0">
                <a:solidFill>
                  <a:srgbClr val="0B0080"/>
                </a:solidFill>
                <a:latin typeface="Arial" charset="0"/>
                <a:cs typeface="Arial" charset="0"/>
              </a:rPr>
              <a:t>астың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өңешпен еркін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жылжуына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мүмкіндік береді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 V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кеуде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омыртқасы түсында кеңірдек екі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бронхыға бөлінеді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.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Бронхылар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өкпенің оң жақ және сол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жақ бөліктеріне кіріп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,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тармақталып, бронхы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ағашын түзеді.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Ұштарындағы жіңішке тармақтары 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- </a:t>
            </a:r>
            <a:r>
              <a:rPr lang="ru-RU" sz="20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бронхиолалар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 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өкпе көпіршіктері </a:t>
            </a:r>
            <a:r>
              <a:rPr lang="ru-RU" sz="20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- </a:t>
            </a:r>
            <a:r>
              <a:rPr lang="ru-RU" sz="2000" dirty="0" err="1" smtClean="0">
                <a:solidFill>
                  <a:srgbClr val="0B0080"/>
                </a:solidFill>
                <a:latin typeface="Arial" charset="0"/>
                <a:cs typeface="Arial" charset="0"/>
              </a:rPr>
              <a:t>альвеолалармен</a:t>
            </a:r>
            <a:r>
              <a:rPr lang="ru-RU" sz="2000" dirty="0" smtClean="0">
                <a:solidFill>
                  <a:srgbClr val="0B008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err="1" smtClean="0">
                <a:solidFill>
                  <a:srgbClr val="252525"/>
                </a:solidFill>
                <a:latin typeface="Arial" charset="0"/>
                <a:cs typeface="Arial" charset="0"/>
              </a:rPr>
              <a:t>аяқталады.</a:t>
            </a:r>
            <a:endParaRPr lang="ru-RU" sz="2000" dirty="0" smtClean="0">
              <a:solidFill>
                <a:srgbClr val="0B008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543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71435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Өкпенің қызметі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500174"/>
            <a:ext cx="70723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Кіші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қан айналымы</a:t>
            </a:r>
            <a:r>
              <a:rPr lang="ru-RU" sz="2400" dirty="0" smtClean="0"/>
              <a:t> </a:t>
            </a:r>
            <a:r>
              <a:rPr lang="ru-RU" sz="2400" dirty="0" err="1" smtClean="0"/>
              <a:t>арқылы өкпеге веналық (көк</a:t>
            </a:r>
            <a:r>
              <a:rPr lang="ru-RU" sz="2400" dirty="0" smtClean="0"/>
              <a:t>) </a:t>
            </a:r>
            <a:r>
              <a:rPr lang="ru-RU" sz="2400" dirty="0" err="1" smtClean="0"/>
              <a:t>қан түседі, бұл жерде</a:t>
            </a:r>
            <a:r>
              <a:rPr lang="ru-RU" sz="2400" dirty="0" smtClean="0"/>
              <a:t> </a:t>
            </a:r>
            <a:r>
              <a:rPr lang="ru-RU" sz="2400" dirty="0" err="1" smtClean="0"/>
              <a:t>оттегімен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қанығып, көмір қышқыл газынан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ажыратылып</a:t>
            </a:r>
            <a:r>
              <a:rPr lang="ru-RU" sz="2400" dirty="0" smtClean="0"/>
              <a:t>, </a:t>
            </a:r>
            <a:r>
              <a:rPr lang="ru-RU" sz="2400" dirty="0" err="1" smtClean="0"/>
              <a:t>алқызыл түсті артериялық қанға айналады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Көмір қышқыл </a:t>
            </a:r>
            <a:r>
              <a:rPr lang="ru-RU" sz="2400" dirty="0" smtClean="0"/>
              <a:t>газы </a:t>
            </a:r>
            <a:r>
              <a:rPr lang="ru-RU" sz="2400" dirty="0" err="1" smtClean="0"/>
              <a:t>өкпе көпіршіктеріне</a:t>
            </a:r>
            <a:r>
              <a:rPr lang="ru-RU" sz="2400" dirty="0" smtClean="0"/>
              <a:t> (</a:t>
            </a:r>
            <a:r>
              <a:rPr lang="ru-RU" sz="2400" dirty="0" err="1" smtClean="0"/>
              <a:t>альвеолаға</a:t>
            </a:r>
            <a:r>
              <a:rPr lang="ru-RU" sz="2400" dirty="0" smtClean="0"/>
              <a:t>) </a:t>
            </a:r>
            <a:r>
              <a:rPr lang="ru-RU" sz="2400" dirty="0" err="1" smtClean="0"/>
              <a:t>өтіп</a:t>
            </a:r>
            <a:r>
              <a:rPr lang="ru-RU" sz="2400" dirty="0" smtClean="0"/>
              <a:t>, </a:t>
            </a:r>
            <a:r>
              <a:rPr lang="ru-RU" sz="2400" dirty="0" err="1" smtClean="0"/>
              <a:t>дем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шығару кезінде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ағзадан шығады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Артериялық қан </a:t>
            </a:r>
            <a:r>
              <a:rPr lang="ru-RU" sz="2400" dirty="0" smtClean="0"/>
              <a:t>ары </a:t>
            </a:r>
            <a:r>
              <a:rPr lang="ru-RU" sz="2400" dirty="0" err="1" smtClean="0"/>
              <a:t>қарай</a:t>
            </a:r>
            <a:r>
              <a:rPr lang="ru-RU" sz="2400" dirty="0" smtClean="0"/>
              <a:t> </a:t>
            </a:r>
            <a:r>
              <a:rPr lang="ru-RU" sz="2400" dirty="0" err="1" smtClean="0"/>
              <a:t>үлкен қан айналымы</a:t>
            </a:r>
            <a:r>
              <a:rPr lang="ru-RU" sz="2400" dirty="0" smtClean="0"/>
              <a:t> </a:t>
            </a:r>
            <a:r>
              <a:rPr lang="ru-RU" sz="2400" dirty="0" err="1" smtClean="0"/>
              <a:t>арқылы дене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мүшелеріне өтіп</a:t>
            </a:r>
            <a:r>
              <a:rPr lang="ru-RU" sz="2400" dirty="0" smtClean="0"/>
              <a:t>, </a:t>
            </a:r>
            <a:r>
              <a:rPr lang="ru-RU" sz="2400" dirty="0" err="1" smtClean="0"/>
              <a:t>олардың</a:t>
            </a:r>
            <a:r>
              <a:rPr lang="ru-RU" sz="2400" dirty="0" smtClean="0"/>
              <a:t> </a:t>
            </a:r>
            <a:r>
              <a:rPr lang="ru-RU" sz="2400" dirty="0" err="1" smtClean="0"/>
              <a:t>жасушаларын</a:t>
            </a:r>
            <a:r>
              <a:rPr lang="ru-RU" sz="2400" dirty="0" smtClean="0"/>
              <a:t> </a:t>
            </a:r>
            <a:r>
              <a:rPr lang="ru-RU" sz="2400" dirty="0" err="1" smtClean="0"/>
              <a:t>ауамен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қамтиды</a:t>
            </a:r>
            <a:r>
              <a:rPr lang="ru-RU" sz="2400" dirty="0" smtClean="0"/>
              <a:t>, оны </a:t>
            </a:r>
            <a:r>
              <a:rPr lang="ru-RU" sz="2400" dirty="0" err="1" smtClean="0"/>
              <a:t>тұтыну барысында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жасушалардан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көмір қышқыл </a:t>
            </a:r>
            <a:r>
              <a:rPr lang="ru-RU" sz="2400" dirty="0" smtClean="0"/>
              <a:t>газы </a:t>
            </a:r>
            <a:r>
              <a:rPr lang="ru-RU" sz="2400" dirty="0" err="1" smtClean="0"/>
              <a:t>бөлініп шығып</a:t>
            </a:r>
            <a:r>
              <a:rPr lang="ru-RU" sz="2400" dirty="0" smtClean="0"/>
              <a:t>, </a:t>
            </a:r>
            <a:r>
              <a:rPr lang="ru-RU" sz="2400" dirty="0" err="1" smtClean="0"/>
              <a:t>қан қайтадан веналық </a:t>
            </a:r>
            <a:r>
              <a:rPr lang="ru-RU" sz="2400" dirty="0" smtClean="0"/>
              <a:t>(</a:t>
            </a:r>
            <a:r>
              <a:rPr lang="ru-RU" sz="2400" dirty="0" err="1" smtClean="0"/>
              <a:t>көк</a:t>
            </a:r>
            <a:r>
              <a:rPr lang="ru-RU" sz="2400" dirty="0" smtClean="0"/>
              <a:t>)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Тыныс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алуды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дамыту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және гигиеналық талаптар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мүшелерінің физиологиялық көрсеткіштеріне дене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еңбегі </a:t>
            </a:r>
            <a:r>
              <a:rPr lang="ru-RU" sz="2400" dirty="0" smtClean="0"/>
              <a:t>мен спорт </a:t>
            </a:r>
            <a:r>
              <a:rPr lang="ru-RU" sz="2400" dirty="0" err="1" smtClean="0"/>
              <a:t>әсер етеді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Өкпенің тіршілік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сыйымдылығы </a:t>
            </a:r>
            <a:r>
              <a:rPr lang="ru-RU" sz="2400" dirty="0" smtClean="0"/>
              <a:t>(ӨТС) </a:t>
            </a:r>
            <a:r>
              <a:rPr lang="ru-RU" sz="2400" dirty="0" err="1" smtClean="0"/>
              <a:t>штангистерде</a:t>
            </a:r>
            <a:r>
              <a:rPr lang="ru-RU" sz="2400" dirty="0" smtClean="0"/>
              <a:t> - 4 л., </a:t>
            </a:r>
            <a:r>
              <a:rPr lang="ru-RU" sz="2400" dirty="0" err="1" smtClean="0"/>
              <a:t>футболшыларда</a:t>
            </a:r>
            <a:r>
              <a:rPr lang="ru-RU" sz="2400" dirty="0" smtClean="0"/>
              <a:t> - 4, 2 л., </a:t>
            </a:r>
            <a:r>
              <a:rPr lang="ru-RU" sz="2400" dirty="0" err="1" smtClean="0"/>
              <a:t>боксерлерде</a:t>
            </a:r>
            <a:r>
              <a:rPr lang="ru-RU" sz="2400" dirty="0" smtClean="0"/>
              <a:t> - 4, 8 л., </a:t>
            </a:r>
            <a:r>
              <a:rPr lang="ru-RU" sz="2400" dirty="0" err="1" smtClean="0"/>
              <a:t>қайықшыларда </a:t>
            </a:r>
            <a:r>
              <a:rPr lang="ru-RU" sz="2400" dirty="0" smtClean="0"/>
              <a:t>- 5, 5 л.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жиілігі</a:t>
            </a:r>
            <a:r>
              <a:rPr lang="ru-RU" sz="2400" dirty="0" smtClean="0"/>
              <a:t> </a:t>
            </a:r>
            <a:r>
              <a:rPr lang="ru-RU" sz="2400" dirty="0" err="1" smtClean="0"/>
              <a:t>спортшыларда</a:t>
            </a:r>
            <a:r>
              <a:rPr lang="ru-RU" sz="2400" dirty="0" smtClean="0"/>
              <a:t> </a:t>
            </a:r>
            <a:r>
              <a:rPr lang="ru-RU" sz="2400" dirty="0" err="1" smtClean="0"/>
              <a:t>минутына</a:t>
            </a:r>
            <a:r>
              <a:rPr lang="ru-RU" sz="2400" dirty="0" smtClean="0"/>
              <a:t> 6-8 </a:t>
            </a:r>
            <a:r>
              <a:rPr lang="ru-RU" sz="2400" dirty="0" err="1" smtClean="0"/>
              <a:t>рет</a:t>
            </a:r>
            <a:r>
              <a:rPr lang="ru-RU" sz="2400" dirty="0" smtClean="0"/>
              <a:t>, ал </a:t>
            </a:r>
            <a:r>
              <a:rPr lang="ru-RU" sz="2400" dirty="0" err="1" smtClean="0"/>
              <a:t>жаттықпаған адамдарда</a:t>
            </a:r>
            <a:r>
              <a:rPr lang="ru-RU" sz="2400" dirty="0" smtClean="0"/>
              <a:t> - 14-20 </a:t>
            </a:r>
            <a:r>
              <a:rPr lang="ru-RU" sz="2400" dirty="0" err="1" smtClean="0"/>
              <a:t>рет</a:t>
            </a:r>
            <a:r>
              <a:rPr lang="ru-RU" sz="2400" dirty="0" smtClean="0"/>
              <a:t>. </a:t>
            </a:r>
            <a:r>
              <a:rPr lang="ru-RU" sz="2400" dirty="0" err="1" smtClean="0"/>
              <a:t>Спортпен</a:t>
            </a:r>
            <a:r>
              <a:rPr lang="ru-RU" sz="2400" dirty="0" smtClean="0"/>
              <a:t> </a:t>
            </a:r>
            <a:r>
              <a:rPr lang="ru-RU" sz="2400" dirty="0" err="1" smtClean="0"/>
              <a:t>шұғылданатын адамдардың тынысы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терең 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Бұл ағзаның үнемді қызмет етуінің белгісі</a:t>
            </a:r>
            <a:r>
              <a:rPr lang="ru-RU" sz="2400" dirty="0" smtClean="0"/>
              <a:t>. </a:t>
            </a:r>
            <a:r>
              <a:rPr lang="ru-RU" sz="2400" dirty="0" err="1" smtClean="0"/>
              <a:t>Терең дем</a:t>
            </a:r>
            <a:r>
              <a:rPr lang="ru-RU" sz="2400" dirty="0" smtClean="0"/>
              <a:t> </a:t>
            </a:r>
            <a:r>
              <a:rPr lang="ru-RU" sz="2400" dirty="0" err="1" smtClean="0"/>
              <a:t>шығарғанда олардың сыртқа айдалған ауасының құрамындағы көмір қышқыл </a:t>
            </a:r>
            <a:r>
              <a:rPr lang="ru-RU" sz="2400" dirty="0" smtClean="0"/>
              <a:t>газы 2 </a:t>
            </a:r>
            <a:r>
              <a:rPr lang="ru-RU" sz="2400" dirty="0" err="1" smtClean="0"/>
              <a:t>есе</a:t>
            </a:r>
            <a:r>
              <a:rPr lang="ru-RU" sz="2400" dirty="0" smtClean="0"/>
              <a:t> </a:t>
            </a:r>
            <a:r>
              <a:rPr lang="ru-RU" sz="2400" dirty="0" err="1" smtClean="0"/>
              <a:t>көп 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Мұндай терең дем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 </a:t>
            </a:r>
            <a:r>
              <a:rPr lang="ru-RU" sz="2400" dirty="0" err="1" smtClean="0"/>
              <a:t>жүрекке </a:t>
            </a:r>
            <a:r>
              <a:rPr lang="ru-RU" sz="2400" dirty="0" smtClean="0"/>
              <a:t>"массаж" </a:t>
            </a:r>
            <a:r>
              <a:rPr lang="ru-RU" sz="2400" dirty="0" err="1" smtClean="0"/>
              <a:t>жасайды</a:t>
            </a:r>
            <a:r>
              <a:rPr lang="ru-RU" sz="2400" dirty="0" smtClean="0"/>
              <a:t> да, </a:t>
            </a:r>
            <a:r>
              <a:rPr lang="ru-RU" sz="2400" dirty="0" err="1" smtClean="0"/>
              <a:t>оның қоректенуін және физиологиялық қалпын жақсартады.</a:t>
            </a:r>
            <a:r>
              <a:rPr lang="ru-RU" sz="2400" dirty="0" smtClean="0"/>
              <a:t> </a:t>
            </a:r>
            <a:r>
              <a:rPr lang="ru-RU" sz="2400" dirty="0" err="1" smtClean="0"/>
              <a:t>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мүшелерін жаттықтыру, шынықтыру балалар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жастардың тыныс</a:t>
            </a:r>
            <a:r>
              <a:rPr lang="ru-RU" sz="2400" dirty="0" smtClean="0"/>
              <a:t> </a:t>
            </a:r>
            <a:r>
              <a:rPr lang="ru-RU" sz="2400" dirty="0" err="1" smtClean="0"/>
              <a:t>мүшелері арқылы пайда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болатын</a:t>
            </a:r>
            <a:r>
              <a:rPr lang="ru-RU" sz="2400" dirty="0" smtClean="0"/>
              <a:t> </a:t>
            </a:r>
            <a:r>
              <a:rPr lang="ru-RU" sz="2400" dirty="0" err="1" smtClean="0"/>
              <a:t>ауруларға қарсы тұру қабілетін арттырады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481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Атанбаева Гулшат</cp:lastModifiedBy>
  <cp:revision>19</cp:revision>
  <cp:lastPrinted>2019-03-26T10:22:02Z</cp:lastPrinted>
  <dcterms:created xsi:type="dcterms:W3CDTF">2017-03-13T15:19:36Z</dcterms:created>
  <dcterms:modified xsi:type="dcterms:W3CDTF">2019-03-28T04:02:08Z</dcterms:modified>
</cp:coreProperties>
</file>